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63" r:id="rId3"/>
    <p:sldId id="259" r:id="rId4"/>
    <p:sldId id="262" r:id="rId5"/>
    <p:sldId id="261" r:id="rId6"/>
    <p:sldId id="278" r:id="rId7"/>
    <p:sldId id="272" r:id="rId8"/>
    <p:sldId id="279" r:id="rId9"/>
    <p:sldId id="273" r:id="rId10"/>
    <p:sldId id="268" r:id="rId11"/>
    <p:sldId id="265" r:id="rId12"/>
    <p:sldId id="291" r:id="rId13"/>
    <p:sldId id="284" r:id="rId14"/>
    <p:sldId id="285" r:id="rId15"/>
    <p:sldId id="286" r:id="rId16"/>
    <p:sldId id="287" r:id="rId17"/>
    <p:sldId id="288" r:id="rId18"/>
    <p:sldId id="270" r:id="rId19"/>
    <p:sldId id="293" r:id="rId20"/>
    <p:sldId id="289" r:id="rId21"/>
    <p:sldId id="292" r:id="rId22"/>
    <p:sldId id="283" r:id="rId23"/>
    <p:sldId id="281" r:id="rId24"/>
    <p:sldId id="280" r:id="rId25"/>
    <p:sldId id="266" r:id="rId26"/>
    <p:sldId id="267" r:id="rId27"/>
    <p:sldId id="269" r:id="rId28"/>
    <p:sldId id="275" r:id="rId29"/>
    <p:sldId id="276" r:id="rId30"/>
    <p:sldId id="277" r:id="rId31"/>
    <p:sldId id="271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13" autoAdjust="0"/>
  </p:normalViewPr>
  <p:slideViewPr>
    <p:cSldViewPr snapToGrid="0" snapToObjects="1">
      <p:cViewPr varScale="1">
        <p:scale>
          <a:sx n="86" d="100"/>
          <a:sy n="86" d="100"/>
        </p:scale>
        <p:origin x="93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B1060-FCF8-694B-AF78-E7F23A84FFED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EE869-5071-A446-A2A4-94658DCCC6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EE869-5071-A446-A2A4-94658DCCC6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1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65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9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0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8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70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03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2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63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1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8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4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12AD-DDCA-494A-897B-82330267CF4C}" type="datetimeFigureOut">
              <a:rPr lang="en-US" smtClean="0"/>
              <a:t>5/15/2018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276A3-AB01-8A46-ADEA-0CDD2A2E19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87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7080" y="1605345"/>
            <a:ext cx="7739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000000"/>
                </a:solidFill>
              </a:rPr>
              <a:t>Simulating populations in space:</a:t>
            </a:r>
          </a:p>
          <a:p>
            <a:pPr algn="ctr"/>
            <a:r>
              <a:rPr lang="en-GB" sz="6000" b="1" dirty="0" err="1" smtClean="0">
                <a:solidFill>
                  <a:srgbClr val="000000"/>
                </a:solidFill>
              </a:rPr>
              <a:t>Practicals</a:t>
            </a:r>
            <a:r>
              <a:rPr lang="en-GB" sz="6000" b="1" dirty="0" smtClean="0">
                <a:solidFill>
                  <a:srgbClr val="000000"/>
                </a:solidFill>
              </a:rPr>
              <a:t> with SINS software</a:t>
            </a:r>
          </a:p>
        </p:txBody>
      </p:sp>
    </p:spTree>
    <p:extLst>
      <p:ext uri="{BB962C8B-B14F-4D97-AF65-F5344CB8AC3E}">
        <p14:creationId xmlns:p14="http://schemas.microsoft.com/office/powerpoint/2010/main" val="409311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09203" y="3745345"/>
            <a:ext cx="43267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Genetic marker settings:</a:t>
            </a:r>
          </a:p>
          <a:p>
            <a:endParaRPr lang="en-GB" sz="1600" dirty="0" smtClean="0"/>
          </a:p>
          <a:p>
            <a:r>
              <a:rPr lang="en-GB" sz="1600" dirty="0" smtClean="0"/>
              <a:t>Y chromosome: </a:t>
            </a:r>
          </a:p>
          <a:p>
            <a:r>
              <a:rPr lang="en-US" sz="1600" b="1" dirty="0" smtClean="0">
                <a:solidFill>
                  <a:srgbClr val="008000"/>
                </a:solidFill>
              </a:rPr>
              <a:t>M</a:t>
            </a:r>
            <a:r>
              <a:rPr lang="en-GB" sz="1600" b="1" dirty="0" err="1" smtClean="0">
                <a:solidFill>
                  <a:srgbClr val="008000"/>
                </a:solidFill>
              </a:rPr>
              <a:t>arker</a:t>
            </a:r>
            <a:r>
              <a:rPr lang="en-GB" sz="1600" b="1" dirty="0" smtClean="0">
                <a:solidFill>
                  <a:srgbClr val="008000"/>
                </a:solidFill>
              </a:rPr>
              <a:t> type: </a:t>
            </a:r>
            <a:r>
              <a:rPr lang="en-GB" sz="1600" dirty="0" smtClean="0"/>
              <a:t>sequence</a:t>
            </a:r>
          </a:p>
          <a:p>
            <a:r>
              <a:rPr lang="en-US" sz="1600" b="1" dirty="0" smtClean="0">
                <a:solidFill>
                  <a:srgbClr val="008000"/>
                </a:solidFill>
              </a:rPr>
              <a:t>N</a:t>
            </a:r>
            <a:r>
              <a:rPr lang="en-GB" sz="1600" b="1" dirty="0" smtClean="0">
                <a:solidFill>
                  <a:srgbClr val="008000"/>
                </a:solidFill>
              </a:rPr>
              <a:t>° base-pairs: </a:t>
            </a:r>
            <a:r>
              <a:rPr lang="en-GB" sz="1600" dirty="0" smtClean="0"/>
              <a:t>500 </a:t>
            </a:r>
            <a:r>
              <a:rPr lang="en-GB" sz="1600" dirty="0" err="1" smtClean="0"/>
              <a:t>bp</a:t>
            </a:r>
            <a:endParaRPr lang="en-GB" sz="1600" dirty="0" smtClean="0"/>
          </a:p>
          <a:p>
            <a:r>
              <a:rPr lang="en-US" sz="1600" b="1" dirty="0" smtClean="0">
                <a:solidFill>
                  <a:srgbClr val="008000"/>
                </a:solidFill>
              </a:rPr>
              <a:t>M</a:t>
            </a:r>
            <a:r>
              <a:rPr lang="en-GB" sz="1600" b="1" dirty="0" err="1" smtClean="0">
                <a:solidFill>
                  <a:srgbClr val="008000"/>
                </a:solidFill>
              </a:rPr>
              <a:t>utation</a:t>
            </a:r>
            <a:r>
              <a:rPr lang="en-GB" sz="1600" b="1" dirty="0" smtClean="0">
                <a:solidFill>
                  <a:srgbClr val="008000"/>
                </a:solidFill>
              </a:rPr>
              <a:t> rate: </a:t>
            </a:r>
            <a:r>
              <a:rPr lang="is-IS" sz="1600" dirty="0" smtClean="0"/>
              <a:t>3 x 10</a:t>
            </a:r>
            <a:r>
              <a:rPr lang="is-IS" sz="1600" baseline="30000" dirty="0" smtClean="0"/>
              <a:t>-8 </a:t>
            </a:r>
            <a:r>
              <a:rPr lang="is-IS" sz="1600" dirty="0" smtClean="0"/>
              <a:t>per base-pair/ generation</a:t>
            </a:r>
          </a:p>
          <a:p>
            <a:endParaRPr lang="en-GB" sz="1600" dirty="0" smtClean="0"/>
          </a:p>
          <a:p>
            <a:r>
              <a:rPr lang="en-US" sz="1600" dirty="0" smtClean="0"/>
              <a:t>M</a:t>
            </a:r>
            <a:r>
              <a:rPr lang="en-GB" sz="1600" dirty="0" err="1" smtClean="0"/>
              <a:t>itochondrial</a:t>
            </a:r>
            <a:r>
              <a:rPr lang="en-GB" sz="1600" dirty="0" smtClean="0"/>
              <a:t> DNA: </a:t>
            </a:r>
          </a:p>
          <a:p>
            <a:r>
              <a:rPr lang="en-US" sz="1600" b="1" dirty="0" smtClean="0">
                <a:solidFill>
                  <a:srgbClr val="008000"/>
                </a:solidFill>
              </a:rPr>
              <a:t>M</a:t>
            </a:r>
            <a:r>
              <a:rPr lang="en-GB" sz="1600" b="1" dirty="0" err="1" smtClean="0">
                <a:solidFill>
                  <a:srgbClr val="008000"/>
                </a:solidFill>
              </a:rPr>
              <a:t>arker</a:t>
            </a:r>
            <a:r>
              <a:rPr lang="en-GB" sz="1600" b="1" dirty="0" smtClean="0">
                <a:solidFill>
                  <a:srgbClr val="008000"/>
                </a:solidFill>
              </a:rPr>
              <a:t> type: </a:t>
            </a:r>
            <a:r>
              <a:rPr lang="en-GB" sz="1600" dirty="0" smtClean="0"/>
              <a:t>sequence</a:t>
            </a:r>
          </a:p>
          <a:p>
            <a:r>
              <a:rPr lang="en-US" sz="1600" b="1" dirty="0" smtClean="0">
                <a:solidFill>
                  <a:srgbClr val="008000"/>
                </a:solidFill>
              </a:rPr>
              <a:t>N</a:t>
            </a:r>
            <a:r>
              <a:rPr lang="en-GB" sz="1600" b="1" dirty="0" smtClean="0">
                <a:solidFill>
                  <a:srgbClr val="008000"/>
                </a:solidFill>
              </a:rPr>
              <a:t>° base-pairs: </a:t>
            </a:r>
            <a:r>
              <a:rPr lang="en-GB" sz="1600" dirty="0" smtClean="0"/>
              <a:t>500 </a:t>
            </a:r>
            <a:r>
              <a:rPr lang="en-GB" sz="1600" dirty="0" err="1" smtClean="0"/>
              <a:t>bp</a:t>
            </a:r>
            <a:endParaRPr lang="en-GB" sz="1600" dirty="0" smtClean="0"/>
          </a:p>
          <a:p>
            <a:r>
              <a:rPr lang="en-US" sz="1600" b="1" dirty="0" smtClean="0">
                <a:solidFill>
                  <a:srgbClr val="008000"/>
                </a:solidFill>
              </a:rPr>
              <a:t>M</a:t>
            </a:r>
            <a:r>
              <a:rPr lang="en-GB" sz="1600" b="1" dirty="0" err="1" smtClean="0">
                <a:solidFill>
                  <a:srgbClr val="008000"/>
                </a:solidFill>
              </a:rPr>
              <a:t>utation</a:t>
            </a:r>
            <a:r>
              <a:rPr lang="en-GB" sz="1600" b="1" dirty="0" smtClean="0">
                <a:solidFill>
                  <a:srgbClr val="008000"/>
                </a:solidFill>
              </a:rPr>
              <a:t> rate: </a:t>
            </a:r>
            <a:r>
              <a:rPr lang="is-IS" sz="1600" dirty="0" smtClean="0"/>
              <a:t>3 x 10</a:t>
            </a:r>
            <a:r>
              <a:rPr lang="is-IS" sz="1600" baseline="30000" dirty="0" smtClean="0"/>
              <a:t>-8 </a:t>
            </a:r>
            <a:r>
              <a:rPr lang="is-IS" sz="1600" dirty="0" smtClean="0"/>
              <a:t>per base-pair/ generation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8174" y="1748117"/>
            <a:ext cx="3152589" cy="3170157"/>
            <a:chOff x="2127048" y="1174078"/>
            <a:chExt cx="4200522" cy="4223930"/>
          </a:xfrm>
        </p:grpSpPr>
        <p:pic>
          <p:nvPicPr>
            <p:cNvPr id="5" name="Picture 4" descr="Landscap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938" y="1447800"/>
              <a:ext cx="3913632" cy="3950208"/>
            </a:xfrm>
            <a:prstGeom prst="rect">
              <a:avLst/>
            </a:prstGeom>
          </p:spPr>
        </p:pic>
        <p:pic>
          <p:nvPicPr>
            <p:cNvPr id="9" name="Picture 8" descr="coord_vertical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51"/>
            <a:stretch/>
          </p:blipFill>
          <p:spPr>
            <a:xfrm>
              <a:off x="2127048" y="1358154"/>
              <a:ext cx="157098" cy="3950208"/>
            </a:xfrm>
            <a:prstGeom prst="rect">
              <a:avLst/>
            </a:prstGeom>
          </p:spPr>
        </p:pic>
        <p:pic>
          <p:nvPicPr>
            <p:cNvPr id="10" name="Picture 9" descr="coord_horizontal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314" y="1174078"/>
              <a:ext cx="3919728" cy="24384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09203" y="885243"/>
            <a:ext cx="43483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General settings:</a:t>
            </a:r>
          </a:p>
          <a:p>
            <a:endParaRPr lang="en-GB" sz="1600" dirty="0"/>
          </a:p>
          <a:p>
            <a:r>
              <a:rPr lang="en-GB" sz="1600" b="1" dirty="0" smtClean="0">
                <a:solidFill>
                  <a:srgbClr val="008000"/>
                </a:solidFill>
              </a:rPr>
              <a:t>Starting: </a:t>
            </a:r>
            <a:r>
              <a:rPr lang="en-GB" sz="1600" dirty="0" smtClean="0"/>
              <a:t>whole world is filled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Population density: </a:t>
            </a:r>
            <a:r>
              <a:rPr lang="en-GB" sz="1600" dirty="0" smtClean="0"/>
              <a:t>100 </a:t>
            </a:r>
            <a:r>
              <a:rPr lang="en-GB" sz="1600" dirty="0" err="1" smtClean="0"/>
              <a:t>ind.</a:t>
            </a:r>
            <a:r>
              <a:rPr lang="en-GB" sz="1600" dirty="0" smtClean="0"/>
              <a:t> / deme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Difficulty to cross  (F) : </a:t>
            </a:r>
            <a:r>
              <a:rPr lang="en-GB" sz="1600" dirty="0" smtClean="0"/>
              <a:t>0.01 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Growth rate (r) : </a:t>
            </a:r>
            <a:r>
              <a:rPr lang="en-GB" sz="1600" dirty="0" smtClean="0"/>
              <a:t>0.8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Time of the simulation: </a:t>
            </a:r>
            <a:r>
              <a:rPr lang="en-GB" sz="1600" dirty="0" smtClean="0"/>
              <a:t>18.000 generations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Start Recording data: </a:t>
            </a:r>
            <a:r>
              <a:rPr lang="en-GB" sz="1600" dirty="0" smtClean="0"/>
              <a:t>at generation 12000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Record genetic data every: </a:t>
            </a:r>
            <a:r>
              <a:rPr lang="en-GB" sz="1600" dirty="0" smtClean="0"/>
              <a:t>100 generations</a:t>
            </a:r>
          </a:p>
          <a:p>
            <a:r>
              <a:rPr lang="en-GB" sz="1600" b="1" dirty="0" smtClean="0">
                <a:solidFill>
                  <a:srgbClr val="008000"/>
                </a:solidFill>
              </a:rPr>
              <a:t>Record demographic data every: </a:t>
            </a:r>
            <a:r>
              <a:rPr lang="en-GB" sz="1600" dirty="0" smtClean="0"/>
              <a:t>100 generations</a:t>
            </a:r>
          </a:p>
        </p:txBody>
      </p:sp>
    </p:spTree>
    <p:extLst>
      <p:ext uri="{BB962C8B-B14F-4D97-AF65-F5344CB8AC3E}">
        <p14:creationId xmlns:p14="http://schemas.microsoft.com/office/powerpoint/2010/main" val="126101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7226" y="3061907"/>
            <a:ext cx="8669698" cy="3062941"/>
            <a:chOff x="501279" y="2944923"/>
            <a:chExt cx="8669698" cy="3062941"/>
          </a:xfrm>
        </p:grpSpPr>
        <p:sp>
          <p:nvSpPr>
            <p:cNvPr id="3" name="TextBox 2"/>
            <p:cNvSpPr txBox="1"/>
            <p:nvPr/>
          </p:nvSpPr>
          <p:spPr>
            <a:xfrm>
              <a:off x="6370160" y="2944923"/>
              <a:ext cx="28008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i="1" dirty="0"/>
                <a:t>Female </a:t>
              </a:r>
              <a:r>
                <a:rPr lang="en-GB" b="1" i="1" dirty="0" err="1"/>
                <a:t>philopatry</a:t>
              </a:r>
              <a:endParaRPr lang="en-GB" b="1" i="1" dirty="0"/>
            </a:p>
            <a:p>
              <a:pPr algn="ctr"/>
              <a:r>
                <a:rPr lang="en-GB" b="1" i="1" dirty="0" smtClean="0"/>
                <a:t>&amp;</a:t>
              </a:r>
            </a:p>
            <a:p>
              <a:pPr algn="ctr"/>
              <a:r>
                <a:rPr lang="en-GB" b="1" i="1" dirty="0" smtClean="0"/>
                <a:t>Male Reproductive success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1560" y="2944923"/>
              <a:ext cx="15446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i="1" dirty="0" err="1" smtClean="0"/>
                <a:t>Bilocal</a:t>
              </a:r>
              <a:r>
                <a:rPr lang="en-GB" b="1" i="1" dirty="0" smtClean="0"/>
                <a:t>  </a:t>
              </a:r>
            </a:p>
            <a:p>
              <a:pPr algn="ctr"/>
              <a:r>
                <a:rPr lang="en-GB" b="1" i="1" dirty="0" smtClean="0"/>
                <a:t>&amp;</a:t>
              </a:r>
            </a:p>
            <a:p>
              <a:pPr algn="ctr"/>
              <a:r>
                <a:rPr lang="en-GB" b="1" i="1" dirty="0" err="1" smtClean="0"/>
                <a:t>migr</a:t>
              </a:r>
              <a:r>
                <a:rPr lang="en-GB" b="1" i="1" dirty="0" smtClean="0"/>
                <a:t>. </a:t>
              </a:r>
              <a:r>
                <a:rPr lang="en-US" b="1" i="1" dirty="0"/>
                <a:t>r</a:t>
              </a:r>
              <a:r>
                <a:rPr lang="en-GB" b="1" i="1" dirty="0" smtClean="0"/>
                <a:t>ate 0.1</a:t>
              </a:r>
              <a:endParaRPr lang="en-GB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79960" y="2944923"/>
              <a:ext cx="16616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i="1" dirty="0" err="1" smtClean="0"/>
                <a:t>Bilocal</a:t>
              </a:r>
              <a:endParaRPr lang="en-GB" b="1" i="1" dirty="0" smtClean="0"/>
            </a:p>
            <a:p>
              <a:pPr algn="ctr"/>
              <a:r>
                <a:rPr lang="en-GB" b="1" i="1" dirty="0" smtClean="0"/>
                <a:t>&amp;</a:t>
              </a:r>
            </a:p>
            <a:p>
              <a:pPr algn="ctr"/>
              <a:r>
                <a:rPr lang="en-GB" b="1" i="1" dirty="0" err="1" smtClean="0"/>
                <a:t>migr</a:t>
              </a:r>
              <a:r>
                <a:rPr lang="en-GB" b="1" i="1" dirty="0" smtClean="0"/>
                <a:t>. </a:t>
              </a:r>
              <a:r>
                <a:rPr lang="en-US" b="1" i="1" dirty="0"/>
                <a:t>r</a:t>
              </a:r>
              <a:r>
                <a:rPr lang="en-GB" b="1" i="1" dirty="0" smtClean="0"/>
                <a:t>ate 0.01</a:t>
              </a:r>
              <a:endParaRPr lang="en-GB" b="1" i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547020" y="2944923"/>
              <a:ext cx="0" cy="3062941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239420" y="2944923"/>
              <a:ext cx="0" cy="3062941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77962" y="4239521"/>
              <a:ext cx="21852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eprodMale</a:t>
              </a:r>
              <a:r>
                <a:rPr lang="en-GB" dirty="0" smtClean="0"/>
                <a:t>: 0.1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eprodFemale</a:t>
              </a:r>
              <a:r>
                <a:rPr lang="en-GB" dirty="0" smtClean="0"/>
                <a:t>: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migrationRate</a:t>
              </a:r>
              <a:r>
                <a:rPr lang="en-US" dirty="0" smtClean="0"/>
                <a:t>: 0.1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msR</a:t>
              </a:r>
              <a:r>
                <a:rPr lang="en-US" dirty="0" smtClean="0"/>
                <a:t> 0.1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1279" y="4247795"/>
              <a:ext cx="21852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eprodMale</a:t>
              </a:r>
              <a:r>
                <a:rPr lang="en-GB" dirty="0" smtClean="0"/>
                <a:t>: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eprodFemale</a:t>
              </a:r>
              <a:r>
                <a:rPr lang="en-GB" dirty="0" smtClean="0"/>
                <a:t>: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migrationRate</a:t>
              </a:r>
              <a:r>
                <a:rPr lang="en-US" dirty="0" smtClean="0"/>
                <a:t>: 0.1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msR</a:t>
              </a:r>
              <a:r>
                <a:rPr lang="en-US" dirty="0" smtClean="0"/>
                <a:t> 0.5</a:t>
              </a:r>
              <a:endParaRPr lang="en-GB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82776" y="4229864"/>
              <a:ext cx="23006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eprodMale</a:t>
              </a:r>
              <a:r>
                <a:rPr lang="en-GB" dirty="0" smtClean="0"/>
                <a:t>: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r</a:t>
              </a:r>
              <a:r>
                <a:rPr lang="en-GB" dirty="0" err="1" smtClean="0"/>
                <a:t>eprodFemale</a:t>
              </a:r>
              <a:r>
                <a:rPr lang="en-GB" dirty="0" smtClean="0"/>
                <a:t>: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migrationRate</a:t>
              </a:r>
              <a:r>
                <a:rPr lang="en-US" dirty="0" smtClean="0"/>
                <a:t>: 0.01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msR</a:t>
              </a:r>
              <a:r>
                <a:rPr lang="en-US" dirty="0" smtClean="0"/>
                <a:t> 0.5</a:t>
              </a:r>
              <a:endParaRPr lang="en-GB" dirty="0" smtClean="0"/>
            </a:p>
          </p:txBody>
        </p:sp>
      </p:grpSp>
      <p:pic>
        <p:nvPicPr>
          <p:cNvPr id="18" name="Picture 17" descr="Landsc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6" y="915710"/>
            <a:ext cx="1831295" cy="18484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5294" y="6007864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?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4753" y="6007864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?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1977" y="6007864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?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6286" y="79849"/>
            <a:ext cx="5118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Three possible scenarios to test…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74897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73" t="29105" r="33939" b="48612"/>
          <a:stretch/>
        </p:blipFill>
        <p:spPr>
          <a:xfrm>
            <a:off x="2857977" y="2238092"/>
            <a:ext cx="3041018" cy="2473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219" y="1177776"/>
            <a:ext cx="79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Open the “</a:t>
            </a:r>
            <a:r>
              <a:rPr lang="en-US" sz="1600" dirty="0" err="1" smtClean="0"/>
              <a:t>input_template</a:t>
            </a:r>
            <a:r>
              <a:rPr lang="en-US" sz="1600" dirty="0" smtClean="0"/>
              <a:t>” folder and modify according to the scenario that you want to simulate. You will find the following files: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4873" y="64659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Input file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14081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31531" y="994410"/>
            <a:ext cx="2752437" cy="2479308"/>
            <a:chOff x="498764" y="2268186"/>
            <a:chExt cx="2752437" cy="24793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57273" t="29336" r="33939" b="45983"/>
            <a:stretch/>
          </p:blipFill>
          <p:spPr>
            <a:xfrm>
              <a:off x="498764" y="2268186"/>
              <a:ext cx="2752437" cy="247930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91127" y="2317290"/>
              <a:ext cx="1126837" cy="24938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303" t="29761" r="38651" b="64905"/>
          <a:stretch/>
        </p:blipFill>
        <p:spPr>
          <a:xfrm>
            <a:off x="2757937" y="2522136"/>
            <a:ext cx="1900719" cy="8038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61201" y="1043514"/>
            <a:ext cx="1615130" cy="1472867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50730" y="1308888"/>
            <a:ext cx="1446582" cy="1896536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6523" y="2565849"/>
            <a:ext cx="1211365" cy="33146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>
            <a:off x="3206522" y="2968472"/>
            <a:ext cx="1211365" cy="33146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620" y="3305691"/>
            <a:ext cx="1430071" cy="1204340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405620" y="2212293"/>
            <a:ext cx="1914412" cy="409979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51461" t="15063" r="32587" b="59850"/>
          <a:stretch/>
        </p:blipFill>
        <p:spPr>
          <a:xfrm>
            <a:off x="6320032" y="939649"/>
            <a:ext cx="2542503" cy="12825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51461" t="14706" r="29101" b="60072"/>
          <a:stretch/>
        </p:blipFill>
        <p:spPr>
          <a:xfrm>
            <a:off x="5835691" y="4510031"/>
            <a:ext cx="3172136" cy="132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894" y="4148254"/>
            <a:ext cx="4917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</a:t>
            </a:r>
            <a:r>
              <a:rPr lang="en-US" sz="1400" b="1" dirty="0" smtClean="0"/>
              <a:t>ayer0CCInit</a:t>
            </a:r>
            <a:r>
              <a:rPr lang="en-US" sz="1400" dirty="0" smtClean="0"/>
              <a:t>: this is the file in which you can specify the carrying capacity of each population.</a:t>
            </a:r>
          </a:p>
          <a:p>
            <a:endParaRPr lang="en-US" sz="1400" dirty="0" smtClean="0"/>
          </a:p>
          <a:p>
            <a:r>
              <a:rPr lang="en-US" sz="1400" b="1" dirty="0" smtClean="0"/>
              <a:t>layer0FInit</a:t>
            </a:r>
            <a:r>
              <a:rPr lang="en-US" sz="1400" dirty="0"/>
              <a:t>: this is the file in which you can specify the </a:t>
            </a:r>
            <a:r>
              <a:rPr lang="en-US" sz="1400" dirty="0" smtClean="0"/>
              <a:t>friction </a:t>
            </a:r>
            <a:r>
              <a:rPr lang="en-US" sz="1400" dirty="0"/>
              <a:t>of each </a:t>
            </a:r>
            <a:r>
              <a:rPr lang="en-US" sz="1400" dirty="0" smtClean="0"/>
              <a:t>population, which defines the difficulty of the individuals to move into neighboring demes.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607380" y="60651"/>
            <a:ext cx="3072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Environment folder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40824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55" t="24932" r="80892" b="45040"/>
          <a:stretch/>
        </p:blipFill>
        <p:spPr>
          <a:xfrm>
            <a:off x="3968263" y="829592"/>
            <a:ext cx="1095889" cy="288900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1531" y="702235"/>
            <a:ext cx="2752437" cy="2433588"/>
            <a:chOff x="498764" y="2313906"/>
            <a:chExt cx="2752437" cy="24335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57273" t="29791" r="33939" b="45984"/>
            <a:stretch/>
          </p:blipFill>
          <p:spPr>
            <a:xfrm>
              <a:off x="498764" y="2313906"/>
              <a:ext cx="2752437" cy="24335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91127" y="2563995"/>
              <a:ext cx="1126837" cy="24938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1450731" y="1065232"/>
            <a:ext cx="699317" cy="0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5253" t="24628" r="80505" b="71179"/>
          <a:stretch/>
        </p:blipFill>
        <p:spPr>
          <a:xfrm>
            <a:off x="2060331" y="799408"/>
            <a:ext cx="1219200" cy="3865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79531" y="896692"/>
            <a:ext cx="688732" cy="0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68946" y="1032008"/>
            <a:ext cx="781684" cy="2279413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03" t="12554" r="88049" b="82428"/>
          <a:stretch/>
        </p:blipFill>
        <p:spPr>
          <a:xfrm>
            <a:off x="6475305" y="843130"/>
            <a:ext cx="1046808" cy="25795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812768" y="963419"/>
            <a:ext cx="1662537" cy="0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550" t="12424" r="76044" b="9785"/>
          <a:stretch/>
        </p:blipFill>
        <p:spPr>
          <a:xfrm>
            <a:off x="6475305" y="1321846"/>
            <a:ext cx="2140299" cy="399924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24060" y="843130"/>
            <a:ext cx="775477" cy="249381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>
            <a:off x="4050630" y="3321469"/>
            <a:ext cx="852966" cy="249381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918030" y="1335213"/>
            <a:ext cx="1557275" cy="2001271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03596" y="3570850"/>
            <a:ext cx="1571709" cy="1750241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5137" y="3378015"/>
            <a:ext cx="38186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In the </a:t>
            </a:r>
            <a:r>
              <a:rPr lang="en-US" sz="1400" b="1" dirty="0" smtClean="0"/>
              <a:t>genetics</a:t>
            </a:r>
            <a:r>
              <a:rPr lang="en-US" sz="1400" dirty="0" smtClean="0"/>
              <a:t> folder, it is contained the genetic information  for each nuclear marker and (optionally) one for X chromosome and one for </a:t>
            </a:r>
            <a:r>
              <a:rPr lang="en-US" sz="1400" dirty="0" err="1" smtClean="0"/>
              <a:t>mtDNA</a:t>
            </a:r>
            <a:r>
              <a:rPr lang="en-US" sz="1400" dirty="0" smtClean="0"/>
              <a:t>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b="1" dirty="0" err="1" smtClean="0"/>
              <a:t>allelesA</a:t>
            </a:r>
            <a:r>
              <a:rPr lang="en-US" sz="1400" b="1" dirty="0" smtClean="0"/>
              <a:t>#</a:t>
            </a:r>
            <a:r>
              <a:rPr lang="en-US" sz="1400" dirty="0" smtClean="0"/>
              <a:t>: text file defining the initial genetic information for marker #. </a:t>
            </a:r>
            <a:r>
              <a:rPr lang="en-US" sz="1400" u="sng" dirty="0" smtClean="0"/>
              <a:t>First line </a:t>
            </a:r>
            <a:r>
              <a:rPr lang="en-US" sz="1400" dirty="0" smtClean="0"/>
              <a:t>specifies how many different alleles are present in each population for marker #. From </a:t>
            </a:r>
            <a:r>
              <a:rPr lang="en-US" sz="1400" u="sng" dirty="0" smtClean="0"/>
              <a:t>Second line on</a:t>
            </a:r>
            <a:r>
              <a:rPr lang="en-US" sz="1400" dirty="0" smtClean="0"/>
              <a:t>, you specify frequency and allele (in the case of microsatellite, it corresponds to number of nucleotide repetitions)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b="1" dirty="0" smtClean="0"/>
              <a:t>Genotype</a:t>
            </a:r>
            <a:r>
              <a:rPr lang="en-US" sz="1400" dirty="0" smtClean="0"/>
              <a:t>: defines type (</a:t>
            </a:r>
            <a:r>
              <a:rPr lang="en-US" sz="1400" dirty="0" err="1" smtClean="0"/>
              <a:t>seqSNP</a:t>
            </a:r>
            <a:r>
              <a:rPr lang="en-US" sz="1400" dirty="0" smtClean="0"/>
              <a:t> or </a:t>
            </a:r>
            <a:r>
              <a:rPr lang="en-US" sz="1400" dirty="0" err="1" smtClean="0"/>
              <a:t>microsat</a:t>
            </a:r>
            <a:r>
              <a:rPr lang="en-US" sz="1400" dirty="0" smtClean="0"/>
              <a:t>), length and mutation rate for each </a:t>
            </a:r>
            <a:r>
              <a:rPr lang="en-US" sz="1400" dirty="0"/>
              <a:t>genetic </a:t>
            </a:r>
            <a:r>
              <a:rPr lang="en-US" sz="1400" dirty="0" smtClean="0"/>
              <a:t>marker.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7380" y="60651"/>
            <a:ext cx="244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Genetics folder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14685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973" t="29496" r="62222" b="63093"/>
          <a:stretch/>
        </p:blipFill>
        <p:spPr>
          <a:xfrm>
            <a:off x="2234044" y="1117158"/>
            <a:ext cx="1057907" cy="6477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1531" y="781910"/>
            <a:ext cx="1825869" cy="2467878"/>
            <a:chOff x="498764" y="2279616"/>
            <a:chExt cx="1825869" cy="24678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7273" t="29450" r="36897" b="45984"/>
            <a:stretch/>
          </p:blipFill>
          <p:spPr>
            <a:xfrm>
              <a:off x="498764" y="2279616"/>
              <a:ext cx="1825869" cy="246787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2144" y="2795351"/>
              <a:ext cx="1295585" cy="28672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111" t="12553" r="75694" b="65810"/>
          <a:stretch/>
        </p:blipFill>
        <p:spPr>
          <a:xfrm>
            <a:off x="5140498" y="795562"/>
            <a:ext cx="2120900" cy="1112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2016" r="61807" b="56696"/>
          <a:stretch/>
        </p:blipFill>
        <p:spPr>
          <a:xfrm>
            <a:off x="4918306" y="2015849"/>
            <a:ext cx="2996588" cy="13801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28222" y="1154281"/>
            <a:ext cx="1374909" cy="286727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2221661" y="1450044"/>
            <a:ext cx="1374909" cy="286727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615514" y="1297644"/>
            <a:ext cx="1480593" cy="1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03131" y="1674492"/>
            <a:ext cx="1267738" cy="930794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5136" y="3577543"/>
            <a:ext cx="6934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l</a:t>
            </a:r>
            <a:r>
              <a:rPr lang="en-US" sz="1400" b="1" dirty="0" smtClean="0"/>
              <a:t>ayer0</a:t>
            </a:r>
            <a:r>
              <a:rPr lang="en-US" sz="1400" dirty="0" smtClean="0"/>
              <a:t>: this file defines the behavioral ecology of the simulated species/population.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g</a:t>
            </a:r>
            <a:r>
              <a:rPr lang="en-US" sz="1400" dirty="0" smtClean="0"/>
              <a:t>rowth rate, regulates the logistic growth of the population at each generation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migrationRate</a:t>
            </a:r>
            <a:r>
              <a:rPr lang="en-US" sz="1400" dirty="0" smtClean="0"/>
              <a:t>, percentage of migrating individuals for each population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mSR</a:t>
            </a:r>
            <a:r>
              <a:rPr lang="en-US" sz="1400" dirty="0" smtClean="0"/>
              <a:t>: sex-biased dispersal. If &gt; 0.5 females migrate more than males, if &lt; </a:t>
            </a:r>
            <a:r>
              <a:rPr lang="en-US" sz="1400" dirty="0"/>
              <a:t>0.5 </a:t>
            </a:r>
            <a:r>
              <a:rPr lang="en-US" sz="1400" dirty="0" smtClean="0"/>
              <a:t>females </a:t>
            </a:r>
            <a:r>
              <a:rPr lang="en-US" sz="1400" dirty="0"/>
              <a:t>migrate </a:t>
            </a:r>
            <a:r>
              <a:rPr lang="en-US" sz="1400" dirty="0" smtClean="0"/>
              <a:t>less than males.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reprodMale</a:t>
            </a:r>
            <a:r>
              <a:rPr lang="en-US" sz="1400" dirty="0" smtClean="0"/>
              <a:t>/Female: specify the reproductive success of males and females, that is the percentage of reproductive males/females.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35136" y="5722068"/>
            <a:ext cx="561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</a:t>
            </a:r>
            <a:r>
              <a:rPr lang="en-US" sz="1400" b="1" dirty="0" smtClean="0"/>
              <a:t>ayer0_init</a:t>
            </a:r>
            <a:r>
              <a:rPr lang="en-US" sz="1400" dirty="0" smtClean="0"/>
              <a:t>: </a:t>
            </a:r>
            <a:r>
              <a:rPr lang="en-US" sz="1400" dirty="0"/>
              <a:t>this file defines </a:t>
            </a:r>
            <a:r>
              <a:rPr lang="en-US" sz="1400" dirty="0" smtClean="0"/>
              <a:t>the initial landscape of the simulated scenario.</a:t>
            </a:r>
            <a:endParaRPr lang="pt-PT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07380" y="60651"/>
            <a:ext cx="2806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l</a:t>
            </a:r>
            <a:r>
              <a:rPr lang="en-US" sz="2800" b="1" dirty="0" err="1" smtClean="0"/>
              <a:t>ayer_parameters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19404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8078" y="861712"/>
            <a:ext cx="1825869" cy="2171700"/>
            <a:chOff x="498764" y="2313906"/>
            <a:chExt cx="1825869" cy="2171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7273" t="29791" r="36897" b="48591"/>
            <a:stretch/>
          </p:blipFill>
          <p:spPr>
            <a:xfrm>
              <a:off x="498764" y="2313906"/>
              <a:ext cx="1825869" cy="2171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2144" y="2996069"/>
              <a:ext cx="1583099" cy="28672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603" t="28689" r="59999" b="63811"/>
          <a:stretch/>
        </p:blipFill>
        <p:spPr>
          <a:xfrm>
            <a:off x="2383000" y="1306411"/>
            <a:ext cx="1663547" cy="746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64" t="12659" r="75300" b="65483"/>
          <a:stretch/>
        </p:blipFill>
        <p:spPr>
          <a:xfrm>
            <a:off x="5092249" y="823842"/>
            <a:ext cx="2170323" cy="1123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43" t="12445" r="76867" b="61625"/>
          <a:stretch/>
        </p:blipFill>
        <p:spPr>
          <a:xfrm>
            <a:off x="5092249" y="2175196"/>
            <a:ext cx="2038121" cy="13330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44946" y="1436684"/>
            <a:ext cx="1374909" cy="286727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>
            <a:off x="2543108" y="1721288"/>
            <a:ext cx="1374909" cy="286727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Straight Connector 10"/>
          <p:cNvCxnSpPr/>
          <p:nvPr/>
        </p:nvCxnSpPr>
        <p:spPr>
          <a:xfrm>
            <a:off x="3918017" y="2008015"/>
            <a:ext cx="1174232" cy="649038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16181" y="1205672"/>
            <a:ext cx="1176068" cy="294263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9965" y="3938671"/>
            <a:ext cx="6934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s</a:t>
            </a:r>
            <a:r>
              <a:rPr lang="en-US" sz="1400" b="1" dirty="0" err="1" smtClean="0"/>
              <a:t>ampling_conf</a:t>
            </a:r>
            <a:r>
              <a:rPr lang="en-US" sz="1400" dirty="0" smtClean="0"/>
              <a:t>: this file defines the sampling strategy along the whole simulation.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u="sng" dirty="0" err="1" smtClean="0"/>
              <a:t>configNumber</a:t>
            </a:r>
            <a:r>
              <a:rPr lang="en-US" sz="1400" dirty="0" smtClean="0"/>
              <a:t>, defines how many different sampling schemes are specified.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u="sng" dirty="0" err="1"/>
              <a:t>s</a:t>
            </a:r>
            <a:r>
              <a:rPr lang="en-US" sz="1400" u="sng" dirty="0" err="1" smtClean="0"/>
              <a:t>aving_scheme</a:t>
            </a:r>
            <a:r>
              <a:rPr lang="en-US" sz="1400" u="sng" dirty="0" smtClean="0"/>
              <a:t>#</a:t>
            </a:r>
            <a:r>
              <a:rPr lang="en-US" sz="1400" dirty="0" smtClean="0"/>
              <a:t>, list the sampling scheme by referring to another file text present in the same folder (“subsetMap.txt”). If </a:t>
            </a:r>
            <a:r>
              <a:rPr lang="en-US" sz="1400" i="1" dirty="0" smtClean="0"/>
              <a:t>none</a:t>
            </a:r>
            <a:r>
              <a:rPr lang="en-US" sz="1400" dirty="0" smtClean="0"/>
              <a:t>, no information will be saved.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u="sng" dirty="0"/>
              <a:t>t</a:t>
            </a:r>
            <a:r>
              <a:rPr lang="en-US" sz="1400" u="sng" dirty="0" smtClean="0"/>
              <a:t>imeline</a:t>
            </a:r>
            <a:r>
              <a:rPr lang="en-US" sz="1400" dirty="0" smtClean="0"/>
              <a:t>, defines the time points in which the user wants to switch from one sampling scheme to another.</a:t>
            </a:r>
          </a:p>
          <a:p>
            <a:pPr lvl="4" algn="just"/>
            <a:endParaRPr lang="en-US" sz="1400" dirty="0" smtClean="0"/>
          </a:p>
          <a:p>
            <a:pPr algn="just"/>
            <a:r>
              <a:rPr lang="en-US" sz="1400" b="1" dirty="0" err="1" smtClean="0"/>
              <a:t>subsetMap</a:t>
            </a:r>
            <a:r>
              <a:rPr lang="en-US" sz="1400" b="1" dirty="0" smtClean="0"/>
              <a:t>: </a:t>
            </a:r>
            <a:r>
              <a:rPr lang="en-US" sz="1400" dirty="0" smtClean="0"/>
              <a:t>specifies which population and </a:t>
            </a:r>
            <a:r>
              <a:rPr lang="en-US" sz="1400" dirty="0"/>
              <a:t>how many individuals </a:t>
            </a:r>
            <a:r>
              <a:rPr lang="en-US" sz="1400" dirty="0" smtClean="0"/>
              <a:t>will be sampled.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7380" y="60651"/>
            <a:ext cx="3463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</a:t>
            </a:r>
            <a:r>
              <a:rPr lang="en-US" sz="2800" b="1" dirty="0" err="1" smtClean="0"/>
              <a:t>ampling_preferences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22695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45" t="12432" r="76627" b="77068"/>
          <a:stretch/>
        </p:blipFill>
        <p:spPr>
          <a:xfrm>
            <a:off x="2897436" y="1014940"/>
            <a:ext cx="2005070" cy="53982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1531" y="771944"/>
            <a:ext cx="1825869" cy="2205990"/>
            <a:chOff x="231531" y="1017270"/>
            <a:chExt cx="1825869" cy="2205990"/>
          </a:xfrm>
        </p:grpSpPr>
        <p:grpSp>
          <p:nvGrpSpPr>
            <p:cNvPr id="3" name="Group 2"/>
            <p:cNvGrpSpPr/>
            <p:nvPr/>
          </p:nvGrpSpPr>
          <p:grpSpPr>
            <a:xfrm>
              <a:off x="231531" y="1017270"/>
              <a:ext cx="1825869" cy="2205990"/>
              <a:chOff x="498764" y="2291046"/>
              <a:chExt cx="1825869" cy="22059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57273" t="29563" r="36897" b="48477"/>
              <a:stretch/>
            </p:blipFill>
            <p:spPr>
              <a:xfrm>
                <a:off x="498764" y="2291046"/>
                <a:ext cx="1825869" cy="2205990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602144" y="3960276"/>
                <a:ext cx="1449822" cy="245256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334911" y="2964911"/>
              <a:ext cx="1449822" cy="22202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8" name="Straight Connector 7"/>
          <p:cNvCxnSpPr/>
          <p:nvPr/>
        </p:nvCxnSpPr>
        <p:spPr>
          <a:xfrm flipV="1">
            <a:off x="1784733" y="1316818"/>
            <a:ext cx="1057619" cy="1229815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23" t="12659" r="78675" b="68054"/>
          <a:stretch/>
        </p:blipFill>
        <p:spPr>
          <a:xfrm>
            <a:off x="3018621" y="1728067"/>
            <a:ext cx="1883885" cy="99151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84733" y="2404853"/>
            <a:ext cx="1226096" cy="455899"/>
          </a:xfrm>
          <a:prstGeom prst="line">
            <a:avLst/>
          </a:prstGeom>
          <a:ln w="222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9822" y="3536197"/>
            <a:ext cx="6934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o</a:t>
            </a:r>
            <a:r>
              <a:rPr lang="en-US" sz="1400" b="1" dirty="0" err="1" smtClean="0"/>
              <a:t>utput_preferences</a:t>
            </a:r>
            <a:r>
              <a:rPr lang="en-US" sz="1400" dirty="0" smtClean="0"/>
              <a:t>: this file defines when starting to record demographic and genetic information, and at which frequency (e.g. 0 = no demographic data recorded, 500 = genetic data are recorded every 500 generations).</a:t>
            </a:r>
          </a:p>
          <a:p>
            <a:pPr lvl="4" algn="just"/>
            <a:endParaRPr lang="en-US" sz="1400" dirty="0" smtClean="0"/>
          </a:p>
          <a:p>
            <a:pPr algn="just"/>
            <a:r>
              <a:rPr lang="en-US" sz="1400" b="1" dirty="0" smtClean="0"/>
              <a:t>world: </a:t>
            </a:r>
            <a:r>
              <a:rPr lang="en-US" sz="1400" dirty="0" smtClean="0"/>
              <a:t>this file provides general information on how many generations (time) will be simulated and other details not of relevance for the present practical.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1331" y="60651"/>
            <a:ext cx="449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Main parameters and output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23517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3136" y="89507"/>
            <a:ext cx="292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Run SINS software</a:t>
            </a:r>
            <a:endParaRPr lang="pt-PT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1034" y="956475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Open SINS2.sh file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41" t="12584" r="19634" b="71149"/>
          <a:stretch/>
        </p:blipFill>
        <p:spPr>
          <a:xfrm>
            <a:off x="473652" y="1451243"/>
            <a:ext cx="8196696" cy="948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34" y="2699323"/>
            <a:ext cx="7683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/>
              <a:t>“-</a:t>
            </a:r>
            <a:r>
              <a:rPr lang="en-US" sz="1600" dirty="0" err="1"/>
              <a:t>projectName</a:t>
            </a:r>
            <a:r>
              <a:rPr lang="en-US" sz="1600" dirty="0" smtClean="0"/>
              <a:t>”: defines the name of the scenario that you want to simulate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/>
              <a:t>“-</a:t>
            </a:r>
            <a:r>
              <a:rPr lang="en-US" sz="1600" dirty="0" err="1"/>
              <a:t>numberOfSimulation</a:t>
            </a:r>
            <a:r>
              <a:rPr lang="en-US" sz="1600" dirty="0" smtClean="0"/>
              <a:t>”: defines the number of repetition for specified scenario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 smtClean="0"/>
              <a:t>“-parallel”: defines if the # replicates of the specified scenario will be simulated in parallel (yes) or not (no)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 smtClean="0"/>
              <a:t>“-</a:t>
            </a:r>
            <a:r>
              <a:rPr lang="en-US" sz="1600" dirty="0" err="1" smtClean="0"/>
              <a:t>outputFile</a:t>
            </a:r>
            <a:r>
              <a:rPr lang="en-US" sz="1600" dirty="0" smtClean="0"/>
              <a:t>” defines the path in which the output of the simulation will be saved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 smtClean="0"/>
              <a:t>“-verbose” argument is true if you want </a:t>
            </a:r>
            <a:r>
              <a:rPr lang="en-US" sz="1600" dirty="0" err="1" smtClean="0"/>
              <a:t>realt</a:t>
            </a:r>
            <a:r>
              <a:rPr lang="en-US" sz="1600" dirty="0" smtClean="0"/>
              <a:t> time information on the status of the simulations.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 smtClean="0"/>
              <a:t>Save the changes applied to SINS2.sh file.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600" dirty="0" smtClean="0"/>
              <a:t>Run SINS by typing “./SINS2.sh”</a:t>
            </a:r>
          </a:p>
        </p:txBody>
      </p:sp>
    </p:spTree>
    <p:extLst>
      <p:ext uri="{BB962C8B-B14F-4D97-AF65-F5344CB8AC3E}">
        <p14:creationId xmlns:p14="http://schemas.microsoft.com/office/powerpoint/2010/main" val="399938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8283" y="2210707"/>
            <a:ext cx="78281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/>
              <a:t>Data analysis: </a:t>
            </a:r>
          </a:p>
          <a:p>
            <a:pPr algn="ctr"/>
            <a:r>
              <a:rPr lang="en-GB" sz="4400" b="1" dirty="0" smtClean="0"/>
              <a:t>compare the observed IBD pattern with the simulated scenarios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59035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1-01 at 19.38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37178" r="29418" b="44565"/>
          <a:stretch/>
        </p:blipFill>
        <p:spPr>
          <a:xfrm>
            <a:off x="1090481" y="871624"/>
            <a:ext cx="7009633" cy="177388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93062" y="3206921"/>
            <a:ext cx="3040654" cy="2255574"/>
            <a:chOff x="4701417" y="5074102"/>
            <a:chExt cx="2139762" cy="1478240"/>
          </a:xfrm>
        </p:grpSpPr>
        <p:pic>
          <p:nvPicPr>
            <p:cNvPr id="5" name="Picture 4" descr="Screen Shot 2017-01-01 at 19.39.1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4" t="32917" r="28656" b="41217"/>
            <a:stretch/>
          </p:blipFill>
          <p:spPr>
            <a:xfrm>
              <a:off x="4701417" y="5074102"/>
              <a:ext cx="2139762" cy="1478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893229" y="6314256"/>
              <a:ext cx="504455" cy="124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0875" y="3318004"/>
            <a:ext cx="3918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They tested different scenarios to identify </a:t>
            </a:r>
            <a:r>
              <a:rPr lang="en-US" b="1" dirty="0" smtClean="0"/>
              <a:t>which social organization </a:t>
            </a:r>
            <a:r>
              <a:rPr lang="en-US" dirty="0" smtClean="0"/>
              <a:t>would </a:t>
            </a:r>
            <a:r>
              <a:rPr lang="en-US" b="1" dirty="0" smtClean="0"/>
              <a:t>best explain </a:t>
            </a:r>
            <a:r>
              <a:rPr lang="en-US" dirty="0" smtClean="0"/>
              <a:t>present genetic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19" t="26303" r="38659" b="39046"/>
          <a:stretch/>
        </p:blipFill>
        <p:spPr>
          <a:xfrm>
            <a:off x="1203801" y="1459466"/>
            <a:ext cx="6400800" cy="2074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2209" y="60651"/>
            <a:ext cx="214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 analysis</a:t>
            </a:r>
            <a:endParaRPr lang="pt-PT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98594" y="896185"/>
            <a:ext cx="320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“</a:t>
            </a:r>
            <a:r>
              <a:rPr lang="en-US" dirty="0" err="1" smtClean="0"/>
              <a:t>Pipeline_classes.R</a:t>
            </a:r>
            <a:r>
              <a:rPr lang="en-US" dirty="0" smtClean="0"/>
              <a:t>” 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068" y="3738693"/>
            <a:ext cx="83816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o</a:t>
            </a:r>
            <a:r>
              <a:rPr lang="en-US" sz="1400" b="1" dirty="0" err="1" smtClean="0"/>
              <a:t>bs.file</a:t>
            </a:r>
            <a:r>
              <a:rPr lang="en-US" sz="1400" dirty="0" smtClean="0"/>
              <a:t>: this object specifies the name of the folder containing the data on the observed IBD pattern.</a:t>
            </a:r>
          </a:p>
          <a:p>
            <a:pPr algn="just"/>
            <a:r>
              <a:rPr lang="en-US" sz="1400" b="1" dirty="0" smtClean="0"/>
              <a:t>files</a:t>
            </a:r>
            <a:r>
              <a:rPr lang="en-US" sz="1400" dirty="0" smtClean="0"/>
              <a:t>: list the names of the scenarios to compare with the observed IBD pattern.</a:t>
            </a:r>
          </a:p>
          <a:p>
            <a:pPr algn="just"/>
            <a:r>
              <a:rPr lang="en-US" sz="1400" b="1" dirty="0" smtClean="0"/>
              <a:t>marker: </a:t>
            </a:r>
            <a:r>
              <a:rPr lang="en-US" sz="1400" dirty="0" smtClean="0"/>
              <a:t>specifies the genetic markers, in this case we are comparing both </a:t>
            </a:r>
            <a:r>
              <a:rPr lang="en-US" sz="1400" dirty="0" err="1" smtClean="0"/>
              <a:t>mtDNA</a:t>
            </a:r>
            <a:r>
              <a:rPr lang="en-US" sz="1400" dirty="0" smtClean="0"/>
              <a:t> and Y-chromosome, therefore keep “MT” and “Y”.</a:t>
            </a:r>
          </a:p>
          <a:p>
            <a:pPr algn="just"/>
            <a:r>
              <a:rPr lang="en-US" sz="1400" b="1" dirty="0" err="1"/>
              <a:t>f</a:t>
            </a:r>
            <a:r>
              <a:rPr lang="en-US" sz="1400" b="1" dirty="0" err="1" smtClean="0"/>
              <a:t>ile.path</a:t>
            </a:r>
            <a:r>
              <a:rPr lang="en-US" sz="1400" dirty="0" smtClean="0"/>
              <a:t>: defines the path in which the output data of the simulated scenarios are located.</a:t>
            </a:r>
          </a:p>
          <a:p>
            <a:pPr algn="just"/>
            <a:r>
              <a:rPr lang="en-US" sz="1400" b="1" dirty="0" smtClean="0"/>
              <a:t>project</a:t>
            </a:r>
            <a:r>
              <a:rPr lang="en-US" sz="1400" dirty="0" smtClean="0"/>
              <a:t>: name of the plot that will be saved after the analysis of the data in the pipeline.</a:t>
            </a:r>
          </a:p>
          <a:p>
            <a:pPr algn="just"/>
            <a:r>
              <a:rPr lang="en-US" sz="1400" b="1" dirty="0" err="1"/>
              <a:t>p</a:t>
            </a:r>
            <a:r>
              <a:rPr lang="en-US" sz="1400" b="1" dirty="0" err="1" smtClean="0"/>
              <a:t>ath_to_save</a:t>
            </a:r>
            <a:r>
              <a:rPr lang="en-US" sz="1400" dirty="0" smtClean="0"/>
              <a:t>: </a:t>
            </a:r>
            <a:r>
              <a:rPr lang="en-US" sz="1400" dirty="0"/>
              <a:t>defines the path in which the </a:t>
            </a:r>
            <a:r>
              <a:rPr lang="en-US" sz="1400" dirty="0" smtClean="0"/>
              <a:t>plot will be saved.</a:t>
            </a:r>
          </a:p>
          <a:p>
            <a:pPr algn="just"/>
            <a:r>
              <a:rPr lang="en-US" sz="1400" b="1" dirty="0" err="1"/>
              <a:t>p</a:t>
            </a:r>
            <a:r>
              <a:rPr lang="en-US" sz="1400" b="1" dirty="0" err="1" smtClean="0"/>
              <a:t>ath_to_functions</a:t>
            </a:r>
            <a:r>
              <a:rPr lang="en-US" sz="1400" dirty="0" smtClean="0"/>
              <a:t>: </a:t>
            </a:r>
            <a:r>
              <a:rPr lang="en-US" sz="1400" dirty="0"/>
              <a:t>defines the </a:t>
            </a:r>
            <a:r>
              <a:rPr lang="en-US" sz="1400" dirty="0" smtClean="0"/>
              <a:t>location of the R functions used in the data analysis.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b="1" dirty="0" err="1" smtClean="0"/>
              <a:t>Hist_ibd</a:t>
            </a:r>
            <a:r>
              <a:rPr lang="en-US" sz="1400" dirty="0" smtClean="0"/>
              <a:t>: it is  the function used to compare the observed IBD pattern with a list of simulated scenarios. The output will be saved in “</a:t>
            </a:r>
            <a:r>
              <a:rPr lang="en-US" sz="1400" dirty="0" err="1" smtClean="0"/>
              <a:t>path_to_save</a:t>
            </a:r>
            <a:r>
              <a:rPr lang="en-US" sz="1400" dirty="0" smtClean="0"/>
              <a:t>”.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30792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2209" y="60651"/>
            <a:ext cx="214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 analysis</a:t>
            </a:r>
            <a:endParaRPr lang="pt-PT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96897" y="1697207"/>
            <a:ext cx="2800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/>
              <a:t>Female </a:t>
            </a:r>
            <a:r>
              <a:rPr lang="en-GB" b="1" i="1" dirty="0" err="1"/>
              <a:t>philopatry</a:t>
            </a:r>
            <a:endParaRPr lang="en-GB" b="1" i="1" dirty="0"/>
          </a:p>
          <a:p>
            <a:pPr algn="ctr"/>
            <a:r>
              <a:rPr lang="en-GB" b="1" i="1" dirty="0" smtClean="0"/>
              <a:t>&amp;</a:t>
            </a:r>
          </a:p>
          <a:p>
            <a:pPr algn="ctr"/>
            <a:r>
              <a:rPr lang="en-GB" b="1" i="1" dirty="0" smtClean="0"/>
              <a:t>Male Reproductive success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10" y="1719509"/>
            <a:ext cx="1544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 err="1" smtClean="0"/>
              <a:t>Bilocal</a:t>
            </a:r>
            <a:r>
              <a:rPr lang="en-GB" b="1" i="1" dirty="0" smtClean="0"/>
              <a:t>  </a:t>
            </a:r>
          </a:p>
          <a:p>
            <a:pPr algn="ctr"/>
            <a:r>
              <a:rPr lang="en-GB" b="1" i="1" dirty="0" smtClean="0"/>
              <a:t>&amp;</a:t>
            </a:r>
          </a:p>
          <a:p>
            <a:pPr algn="ctr"/>
            <a:r>
              <a:rPr lang="en-GB" b="1" i="1" dirty="0" err="1" smtClean="0"/>
              <a:t>migr</a:t>
            </a:r>
            <a:r>
              <a:rPr lang="en-GB" b="1" i="1" dirty="0" smtClean="0"/>
              <a:t>. </a:t>
            </a:r>
            <a:r>
              <a:rPr lang="en-US" b="1" i="1" dirty="0"/>
              <a:t>r</a:t>
            </a:r>
            <a:r>
              <a:rPr lang="en-GB" b="1" i="1" dirty="0" smtClean="0"/>
              <a:t>ate 0.1</a:t>
            </a:r>
            <a:endParaRPr lang="en-GB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332209" y="1719509"/>
            <a:ext cx="1661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 err="1" smtClean="0"/>
              <a:t>Bilocal</a:t>
            </a:r>
            <a:endParaRPr lang="en-GB" b="1" i="1" dirty="0" smtClean="0"/>
          </a:p>
          <a:p>
            <a:pPr algn="ctr"/>
            <a:r>
              <a:rPr lang="en-GB" b="1" i="1" dirty="0" smtClean="0"/>
              <a:t>&amp;</a:t>
            </a:r>
          </a:p>
          <a:p>
            <a:pPr algn="ctr"/>
            <a:r>
              <a:rPr lang="en-GB" b="1" i="1" dirty="0" err="1" smtClean="0"/>
              <a:t>migr</a:t>
            </a:r>
            <a:r>
              <a:rPr lang="en-GB" b="1" i="1" dirty="0" smtClean="0"/>
              <a:t>. </a:t>
            </a:r>
            <a:r>
              <a:rPr lang="en-US" b="1" i="1" dirty="0"/>
              <a:t>r</a:t>
            </a:r>
            <a:r>
              <a:rPr lang="en-GB" b="1" i="1" dirty="0" smtClean="0"/>
              <a:t>ate 0.01</a:t>
            </a:r>
            <a:endParaRPr lang="en-GB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75074" y="3614476"/>
            <a:ext cx="545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smtClean="0">
                <a:solidFill>
                  <a:srgbClr val="C00000"/>
                </a:solidFill>
              </a:rPr>
              <a:t>Names of the outputfiles of the three possible scenarios that you have simulated 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050" y="463916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m01_k100_msr05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6453" y="4653431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rgbClr val="00B050"/>
                </a:solidFill>
              </a:rPr>
              <a:t>m001_k100_msr05</a:t>
            </a:r>
            <a:endParaRPr lang="pt-PT" b="1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34495" y="4639165"/>
            <a:ext cx="3036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m01_k100_msr01_malesux01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1034" y="5739746"/>
            <a:ext cx="761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compare the observed pattern (“</a:t>
            </a:r>
            <a:r>
              <a:rPr lang="en-US" dirty="0" err="1" smtClean="0"/>
              <a:t>obs</a:t>
            </a:r>
            <a:r>
              <a:rPr lang="en-US" dirty="0" smtClean="0"/>
              <a:t>” file) with one of the three scenarios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429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32209" y="60651"/>
            <a:ext cx="214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 analysis</a:t>
            </a:r>
            <a:endParaRPr lang="pt-PT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31667" y="1067385"/>
            <a:ext cx="688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are curious, the output of other simulated scenarios are available</a:t>
            </a:r>
            <a:endParaRPr lang="pt-PT" dirty="0"/>
          </a:p>
        </p:txBody>
      </p:sp>
      <p:sp>
        <p:nvSpPr>
          <p:cNvPr id="6" name="Rectangle 5"/>
          <p:cNvSpPr/>
          <p:nvPr/>
        </p:nvSpPr>
        <p:spPr>
          <a:xfrm>
            <a:off x="561145" y="1905518"/>
            <a:ext cx="7925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m01_k100_msr01</a:t>
            </a:r>
            <a:r>
              <a:rPr lang="pt-PT" dirty="0" smtClean="0"/>
              <a:t>: migration rate 0.1, Carrying capacity 100 and female philopatry.</a:t>
            </a:r>
          </a:p>
          <a:p>
            <a:r>
              <a:rPr lang="pt-PT" b="1" dirty="0" smtClean="0"/>
              <a:t>m01_k100_msr05</a:t>
            </a:r>
            <a:r>
              <a:rPr lang="pt-PT" dirty="0" smtClean="0"/>
              <a:t>: </a:t>
            </a:r>
            <a:r>
              <a:rPr lang="pt-PT" dirty="0"/>
              <a:t>migration rate 0.1, Carrying capacity 100 and </a:t>
            </a:r>
            <a:r>
              <a:rPr lang="pt-PT" dirty="0" smtClean="0"/>
              <a:t>bilocality.</a:t>
            </a:r>
            <a:endParaRPr lang="pt-PT" dirty="0"/>
          </a:p>
          <a:p>
            <a:r>
              <a:rPr lang="pt-PT" b="1" dirty="0" smtClean="0"/>
              <a:t>m01_k100_msr09</a:t>
            </a:r>
            <a:r>
              <a:rPr lang="pt-PT" dirty="0" smtClean="0"/>
              <a:t>: </a:t>
            </a:r>
            <a:r>
              <a:rPr lang="pt-PT" dirty="0"/>
              <a:t>migration rate 0.1, Carrying capacity 100 and </a:t>
            </a:r>
            <a:r>
              <a:rPr lang="pt-PT" dirty="0" smtClean="0"/>
              <a:t>male philopatry.</a:t>
            </a:r>
            <a:endParaRPr lang="pt-PT" dirty="0"/>
          </a:p>
        </p:txBody>
      </p:sp>
      <p:sp>
        <p:nvSpPr>
          <p:cNvPr id="7" name="Rectangle 6"/>
          <p:cNvSpPr/>
          <p:nvPr/>
        </p:nvSpPr>
        <p:spPr>
          <a:xfrm>
            <a:off x="542758" y="3154076"/>
            <a:ext cx="82024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m001_k100_msr01</a:t>
            </a:r>
            <a:r>
              <a:rPr lang="pt-PT" dirty="0" smtClean="0"/>
              <a:t>: migration rate 0.01, Carrying capacity 100 and female philopatry.</a:t>
            </a:r>
          </a:p>
          <a:p>
            <a:r>
              <a:rPr lang="pt-PT" b="1" dirty="0" smtClean="0"/>
              <a:t>m001_k100_msr05</a:t>
            </a:r>
            <a:r>
              <a:rPr lang="pt-PT" dirty="0" smtClean="0"/>
              <a:t>: </a:t>
            </a:r>
            <a:r>
              <a:rPr lang="pt-PT" dirty="0"/>
              <a:t>migration rate </a:t>
            </a:r>
            <a:r>
              <a:rPr lang="pt-PT" dirty="0" smtClean="0"/>
              <a:t>0.01</a:t>
            </a:r>
            <a:r>
              <a:rPr lang="pt-PT" dirty="0"/>
              <a:t>, Carrying capacity 100 and </a:t>
            </a:r>
            <a:r>
              <a:rPr lang="pt-PT" dirty="0" smtClean="0"/>
              <a:t>bilocality.</a:t>
            </a:r>
            <a:endParaRPr lang="pt-PT" dirty="0"/>
          </a:p>
          <a:p>
            <a:r>
              <a:rPr lang="pt-PT" b="1" dirty="0" smtClean="0"/>
              <a:t>m001_k100_msr09</a:t>
            </a:r>
            <a:r>
              <a:rPr lang="pt-PT" dirty="0" smtClean="0"/>
              <a:t>: </a:t>
            </a:r>
            <a:r>
              <a:rPr lang="pt-PT" dirty="0"/>
              <a:t>migration rate </a:t>
            </a:r>
            <a:r>
              <a:rPr lang="pt-PT" dirty="0" smtClean="0"/>
              <a:t>0.01</a:t>
            </a:r>
            <a:r>
              <a:rPr lang="pt-PT" dirty="0"/>
              <a:t>, Carrying capacity 100 and </a:t>
            </a:r>
            <a:r>
              <a:rPr lang="pt-PT" dirty="0" smtClean="0"/>
              <a:t>male philopatry.</a:t>
            </a:r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542758" y="4614508"/>
            <a:ext cx="84507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m01_k100_msr01_malesux01</a:t>
            </a:r>
            <a:r>
              <a:rPr lang="pt-PT" dirty="0" smtClean="0"/>
              <a:t>: migration rate 0.01, Carrying capacity 100, female philopatry and male reproductive success 10%.</a:t>
            </a:r>
          </a:p>
          <a:p>
            <a:r>
              <a:rPr lang="pt-PT" b="1" dirty="0"/>
              <a:t>m01_k100_msr05_malesux01</a:t>
            </a:r>
            <a:r>
              <a:rPr lang="pt-PT" dirty="0" smtClean="0"/>
              <a:t>: </a:t>
            </a:r>
            <a:r>
              <a:rPr lang="pt-PT" dirty="0"/>
              <a:t>migration rate </a:t>
            </a:r>
            <a:r>
              <a:rPr lang="pt-PT" dirty="0" smtClean="0"/>
              <a:t>0.01</a:t>
            </a:r>
            <a:r>
              <a:rPr lang="pt-PT" dirty="0"/>
              <a:t>, Carrying capacity </a:t>
            </a:r>
            <a:r>
              <a:rPr lang="pt-PT" dirty="0" smtClean="0"/>
              <a:t>100, bilocality </a:t>
            </a:r>
            <a:r>
              <a:rPr lang="pt-PT" dirty="0"/>
              <a:t>and male reproductive success 10</a:t>
            </a:r>
            <a:r>
              <a:rPr lang="pt-PT" dirty="0" smtClean="0"/>
              <a:t>%.</a:t>
            </a:r>
            <a:endParaRPr lang="pt-PT" dirty="0"/>
          </a:p>
          <a:p>
            <a:r>
              <a:rPr lang="pt-PT" b="1" dirty="0"/>
              <a:t>m01_k100_msr09_malesux01</a:t>
            </a:r>
            <a:r>
              <a:rPr lang="pt-PT" dirty="0" smtClean="0"/>
              <a:t>: </a:t>
            </a:r>
            <a:r>
              <a:rPr lang="pt-PT" dirty="0"/>
              <a:t>migration rate </a:t>
            </a:r>
            <a:r>
              <a:rPr lang="pt-PT" dirty="0" smtClean="0"/>
              <a:t>0.01</a:t>
            </a:r>
            <a:r>
              <a:rPr lang="pt-PT" dirty="0"/>
              <a:t>, Carrying capacity </a:t>
            </a:r>
            <a:r>
              <a:rPr lang="pt-PT" dirty="0" smtClean="0"/>
              <a:t>100, male philopatry and </a:t>
            </a:r>
            <a:r>
              <a:rPr lang="pt-PT" dirty="0"/>
              <a:t>and male reproductive success 10</a:t>
            </a:r>
            <a:r>
              <a:rPr lang="pt-PT" dirty="0" smtClean="0"/>
              <a:t>%.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213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76994" y="2046374"/>
            <a:ext cx="35299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000000"/>
                </a:solidFill>
              </a:rPr>
              <a:t>Results </a:t>
            </a:r>
          </a:p>
          <a:p>
            <a:pPr algn="ctr"/>
            <a:r>
              <a:rPr lang="en-GB" sz="6000" b="1" dirty="0" smtClean="0">
                <a:solidFill>
                  <a:srgbClr val="000000"/>
                </a:solidFill>
              </a:rPr>
              <a:t>&amp;</a:t>
            </a:r>
          </a:p>
          <a:p>
            <a:pPr algn="ctr"/>
            <a:r>
              <a:rPr lang="en-GB" sz="6000" b="1" dirty="0" smtClean="0">
                <a:solidFill>
                  <a:srgbClr val="000000"/>
                </a:solidFill>
              </a:rPr>
              <a:t>Discussion</a:t>
            </a:r>
            <a:endParaRPr lang="en-GB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1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3765" y="1030941"/>
            <a:ext cx="609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How would you explain the observed pattern?</a:t>
            </a:r>
            <a:endParaRPr lang="en-GB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0" y="1706434"/>
            <a:ext cx="7419085" cy="49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8656" y="148237"/>
            <a:ext cx="464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 smtClean="0"/>
              <a:t>Bilocal</a:t>
            </a:r>
            <a:r>
              <a:rPr lang="en-GB" sz="2000" b="1" i="1" dirty="0" smtClean="0"/>
              <a:t> (</a:t>
            </a:r>
            <a:r>
              <a:rPr lang="en-GB" sz="2000" b="1" i="1" dirty="0" err="1" smtClean="0"/>
              <a:t>msR</a:t>
            </a:r>
            <a:r>
              <a:rPr lang="en-GB" sz="2000" b="1" i="1" dirty="0" smtClean="0"/>
              <a:t> </a:t>
            </a:r>
            <a:r>
              <a:rPr lang="en-GB" sz="2000" b="1" i="1" dirty="0" smtClean="0">
                <a:solidFill>
                  <a:srgbClr val="FF0000"/>
                </a:solidFill>
              </a:rPr>
              <a:t>0.5</a:t>
            </a:r>
            <a:r>
              <a:rPr lang="en-GB" sz="2000" b="1" i="1" dirty="0" smtClean="0"/>
              <a:t>)  &amp;</a:t>
            </a:r>
            <a:r>
              <a:rPr lang="en-GB" sz="2000" b="1" i="1" dirty="0"/>
              <a:t> </a:t>
            </a:r>
            <a:r>
              <a:rPr lang="en-GB" sz="2000" b="1" i="1" dirty="0" smtClean="0"/>
              <a:t> </a:t>
            </a:r>
            <a:r>
              <a:rPr lang="en-GB" sz="2000" b="1" i="1" dirty="0" err="1" smtClean="0"/>
              <a:t>migr</a:t>
            </a:r>
            <a:r>
              <a:rPr lang="en-GB" sz="2000" b="1" i="1" dirty="0" smtClean="0"/>
              <a:t>. </a:t>
            </a:r>
            <a:r>
              <a:rPr lang="en-US" sz="2000" b="1" i="1" dirty="0"/>
              <a:t>r</a:t>
            </a:r>
            <a:r>
              <a:rPr lang="en-GB" sz="2000" b="1" i="1" dirty="0" smtClean="0"/>
              <a:t>ate </a:t>
            </a:r>
            <a:r>
              <a:rPr lang="en-GB" sz="2000" b="1" i="1" dirty="0" smtClean="0">
                <a:solidFill>
                  <a:srgbClr val="FF0000"/>
                </a:solidFill>
              </a:rPr>
              <a:t>0.1</a:t>
            </a:r>
            <a:endParaRPr lang="en-GB" sz="20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1126837"/>
            <a:ext cx="838200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7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11409" y="166451"/>
            <a:ext cx="464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 smtClean="0"/>
              <a:t>Bilocal</a:t>
            </a:r>
            <a:r>
              <a:rPr lang="en-GB" sz="2000" b="1" i="1" dirty="0" smtClean="0"/>
              <a:t> (</a:t>
            </a:r>
            <a:r>
              <a:rPr lang="en-GB" sz="2000" b="1" i="1" dirty="0" err="1" smtClean="0"/>
              <a:t>msR</a:t>
            </a:r>
            <a:r>
              <a:rPr lang="en-GB" sz="2000" b="1" i="1" dirty="0" smtClean="0"/>
              <a:t> </a:t>
            </a:r>
            <a:r>
              <a:rPr lang="en-GB" sz="2000" b="1" i="1" dirty="0" smtClean="0">
                <a:solidFill>
                  <a:srgbClr val="FF0000"/>
                </a:solidFill>
              </a:rPr>
              <a:t>0.5</a:t>
            </a:r>
            <a:r>
              <a:rPr lang="en-GB" sz="2000" b="1" i="1" dirty="0" smtClean="0"/>
              <a:t>)  &amp;</a:t>
            </a:r>
            <a:r>
              <a:rPr lang="en-GB" sz="2000" b="1" i="1" dirty="0"/>
              <a:t> </a:t>
            </a:r>
            <a:r>
              <a:rPr lang="en-GB" sz="2000" b="1" i="1" dirty="0" smtClean="0"/>
              <a:t> </a:t>
            </a:r>
            <a:r>
              <a:rPr lang="en-GB" sz="2000" b="1" i="1" dirty="0" err="1" smtClean="0"/>
              <a:t>migr</a:t>
            </a:r>
            <a:r>
              <a:rPr lang="en-GB" sz="2000" b="1" i="1" dirty="0" smtClean="0"/>
              <a:t>. </a:t>
            </a:r>
            <a:r>
              <a:rPr lang="en-US" sz="2000" b="1" i="1" dirty="0"/>
              <a:t>r</a:t>
            </a:r>
            <a:r>
              <a:rPr lang="en-GB" sz="2000" b="1" i="1" dirty="0" smtClean="0"/>
              <a:t>ate </a:t>
            </a:r>
            <a:r>
              <a:rPr lang="en-GB" sz="2000" b="1" i="1" dirty="0" smtClean="0">
                <a:solidFill>
                  <a:srgbClr val="FF0000"/>
                </a:solidFill>
              </a:rPr>
              <a:t>0.01</a:t>
            </a:r>
            <a:endParaRPr lang="en-GB" sz="20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" y="1016074"/>
            <a:ext cx="8319656" cy="55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2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0836" y="166451"/>
            <a:ext cx="84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 smtClean="0"/>
              <a:t>Migr</a:t>
            </a:r>
            <a:r>
              <a:rPr lang="en-GB" sz="2000" b="1" i="1" dirty="0" smtClean="0"/>
              <a:t>. Rate </a:t>
            </a:r>
            <a:r>
              <a:rPr lang="en-GB" sz="2000" b="1" i="1" dirty="0" smtClean="0">
                <a:solidFill>
                  <a:srgbClr val="FF0000"/>
                </a:solidFill>
              </a:rPr>
              <a:t>0.1</a:t>
            </a:r>
            <a:r>
              <a:rPr lang="en-GB" sz="2000" b="1" i="1" dirty="0" smtClean="0"/>
              <a:t>, Female </a:t>
            </a:r>
            <a:r>
              <a:rPr lang="en-GB" sz="2000" b="1" i="1" dirty="0" err="1" smtClean="0"/>
              <a:t>philopatry</a:t>
            </a:r>
            <a:r>
              <a:rPr lang="en-GB" sz="2000" b="1" i="1" dirty="0"/>
              <a:t> </a:t>
            </a:r>
            <a:r>
              <a:rPr lang="en-GB" sz="2000" b="1" i="1" dirty="0" smtClean="0"/>
              <a:t>(</a:t>
            </a:r>
            <a:r>
              <a:rPr lang="en-GB" sz="2000" b="1" i="1" dirty="0" err="1" smtClean="0"/>
              <a:t>msR</a:t>
            </a:r>
            <a:r>
              <a:rPr lang="en-GB" sz="2000" b="1" i="1" dirty="0" smtClean="0"/>
              <a:t> </a:t>
            </a:r>
            <a:r>
              <a:rPr lang="en-GB" sz="2000" b="1" i="1" dirty="0" smtClean="0">
                <a:solidFill>
                  <a:srgbClr val="FF0000"/>
                </a:solidFill>
              </a:rPr>
              <a:t>0.1</a:t>
            </a:r>
            <a:r>
              <a:rPr lang="en-GB" sz="2000" b="1" i="1" dirty="0" smtClean="0"/>
              <a:t>) &amp; Male Reproductive success </a:t>
            </a:r>
            <a:r>
              <a:rPr lang="en-GB" sz="2000" b="1" i="1" dirty="0" smtClean="0">
                <a:solidFill>
                  <a:srgbClr val="FF0000"/>
                </a:solidFill>
              </a:rPr>
              <a:t>0.1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7" y="942109"/>
            <a:ext cx="8763003" cy="58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8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45571" y="818263"/>
            <a:ext cx="8032174" cy="5735782"/>
            <a:chOff x="945571" y="1058409"/>
            <a:chExt cx="8032174" cy="57357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71" y="1420091"/>
              <a:ext cx="8032174" cy="535478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82277" y="1058409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0.1</a:t>
              </a:r>
              <a:endParaRPr lang="en-GB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71830" y="1146590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0.5</a:t>
              </a:r>
              <a:endParaRPr lang="en-GB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771" y="1137774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0.9</a:t>
              </a:r>
              <a:endParaRPr lang="en-GB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80509" y="1092896"/>
              <a:ext cx="2110828" cy="5701295"/>
            </a:xfrm>
            <a:prstGeom prst="rect">
              <a:avLst/>
            </a:prstGeom>
            <a:noFill/>
            <a:ln w="22225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38141" y="89507"/>
            <a:ext cx="4353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 smtClean="0"/>
              <a:t>Bilocal</a:t>
            </a:r>
            <a:r>
              <a:rPr lang="en-GB" sz="2800" b="1" i="1" dirty="0" smtClean="0"/>
              <a:t>  &amp;</a:t>
            </a:r>
            <a:r>
              <a:rPr lang="en-GB" sz="2800" b="1" i="1" dirty="0"/>
              <a:t> </a:t>
            </a:r>
            <a:r>
              <a:rPr lang="en-GB" sz="2800" b="1" i="1" dirty="0" err="1" smtClean="0"/>
              <a:t>migr</a:t>
            </a:r>
            <a:r>
              <a:rPr lang="en-GB" sz="2800" b="1" i="1" dirty="0" smtClean="0"/>
              <a:t>. </a:t>
            </a:r>
            <a:r>
              <a:rPr lang="en-US" sz="2800" b="1" i="1" dirty="0"/>
              <a:t>r</a:t>
            </a:r>
            <a:r>
              <a:rPr lang="en-GB" sz="2800" b="1" i="1" dirty="0" smtClean="0"/>
              <a:t>ate </a:t>
            </a:r>
            <a:r>
              <a:rPr lang="en-GB" sz="2800" b="1" i="1" dirty="0" smtClean="0">
                <a:solidFill>
                  <a:srgbClr val="FF0000"/>
                </a:solidFill>
              </a:rPr>
              <a:t>0.1</a:t>
            </a:r>
            <a:endParaRPr lang="en-GB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38141" y="89507"/>
            <a:ext cx="4353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 smtClean="0"/>
              <a:t>Bilocal</a:t>
            </a:r>
            <a:r>
              <a:rPr lang="en-GB" sz="2800" b="1" i="1" dirty="0" smtClean="0"/>
              <a:t>  &amp;</a:t>
            </a:r>
            <a:r>
              <a:rPr lang="en-GB" sz="2800" b="1" i="1" dirty="0"/>
              <a:t> </a:t>
            </a:r>
            <a:r>
              <a:rPr lang="en-GB" sz="2800" b="1" i="1" dirty="0" err="1" smtClean="0"/>
              <a:t>migr</a:t>
            </a:r>
            <a:r>
              <a:rPr lang="en-GB" sz="2800" b="1" i="1" dirty="0" smtClean="0"/>
              <a:t>. </a:t>
            </a:r>
            <a:r>
              <a:rPr lang="en-US" sz="2800" b="1" i="1" dirty="0"/>
              <a:t>r</a:t>
            </a:r>
            <a:r>
              <a:rPr lang="en-GB" sz="2800" b="1" i="1" dirty="0" smtClean="0"/>
              <a:t>ate </a:t>
            </a:r>
            <a:r>
              <a:rPr lang="en-GB" sz="2800" b="1" i="1" dirty="0" smtClean="0">
                <a:solidFill>
                  <a:srgbClr val="FF0000"/>
                </a:solidFill>
              </a:rPr>
              <a:t>0.01</a:t>
            </a:r>
            <a:endParaRPr lang="en-GB" sz="2800" b="1" i="1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84645" y="731380"/>
            <a:ext cx="8468591" cy="5963531"/>
            <a:chOff x="675409" y="818263"/>
            <a:chExt cx="8468591" cy="596353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09" y="1136067"/>
              <a:ext cx="8468591" cy="564572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278909" y="884102"/>
              <a:ext cx="2212428" cy="5897691"/>
            </a:xfrm>
            <a:prstGeom prst="rect">
              <a:avLst/>
            </a:prstGeom>
            <a:noFill/>
            <a:ln w="22225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2277" y="818263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0.1</a:t>
              </a:r>
              <a:endParaRPr lang="en-GB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1830" y="851028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0.5</a:t>
              </a:r>
              <a:endParaRPr lang="en-GB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27771" y="823740"/>
              <a:ext cx="11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/>
                <a:t>msR</a:t>
              </a:r>
              <a:r>
                <a:rPr lang="en-GB" b="1" dirty="0" smtClean="0"/>
                <a:t> 0.9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0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Screen Shot 2017-03-10 at 11.31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23836" r="25577" b="21098"/>
          <a:stretch/>
        </p:blipFill>
        <p:spPr>
          <a:xfrm>
            <a:off x="1168539" y="952369"/>
            <a:ext cx="3047147" cy="21077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178540" y="1748118"/>
            <a:ext cx="5965460" cy="4201424"/>
            <a:chOff x="3178540" y="1748118"/>
            <a:chExt cx="5965460" cy="42014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8848"/>
            <a:stretch/>
          </p:blipFill>
          <p:spPr>
            <a:xfrm>
              <a:off x="5508090" y="1748118"/>
              <a:ext cx="1277300" cy="1179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9" name="Group 18"/>
            <p:cNvGrpSpPr/>
            <p:nvPr/>
          </p:nvGrpSpPr>
          <p:grpSpPr>
            <a:xfrm>
              <a:off x="3178540" y="3218740"/>
              <a:ext cx="5965460" cy="2730802"/>
              <a:chOff x="2974515" y="3427916"/>
              <a:chExt cx="5965460" cy="273080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470851" y="5647764"/>
                <a:ext cx="1133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 err="1" smtClean="0">
                    <a:solidFill>
                      <a:srgbClr val="FF0000"/>
                    </a:solidFill>
                  </a:rPr>
                  <a:t>mtDNA</a:t>
                </a:r>
                <a:endParaRPr lang="en-GB" sz="2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H="1">
                <a:off x="4959131" y="3430583"/>
                <a:ext cx="728922" cy="720397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6306889" y="3427916"/>
                <a:ext cx="957002" cy="720397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2798" b="83845" l="38392" r="58397"/>
                        </a14:imgEffect>
                      </a14:imgLayer>
                    </a14:imgProps>
                  </a:ext>
                </a:extLst>
              </a:blip>
              <a:srcRect l="35891" t="15167" r="39102" b="8524"/>
              <a:stretch/>
            </p:blipFill>
            <p:spPr>
              <a:xfrm>
                <a:off x="7251046" y="4168666"/>
                <a:ext cx="921778" cy="158223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1307" t="18652" r="17810" b="3886"/>
              <a:stretch/>
            </p:blipFill>
            <p:spPr>
              <a:xfrm>
                <a:off x="2974515" y="4213412"/>
                <a:ext cx="2126316" cy="137458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847635" y="5697053"/>
                <a:ext cx="2092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 smtClean="0">
                    <a:solidFill>
                      <a:srgbClr val="FF0000"/>
                    </a:solidFill>
                  </a:rPr>
                  <a:t>Y chromosome</a:t>
                </a:r>
                <a:endParaRPr lang="en-GB" sz="2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996" y="5080062"/>
            <a:ext cx="2256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500 </a:t>
            </a:r>
            <a:r>
              <a:rPr lang="en-GB" b="1" dirty="0" err="1" smtClean="0"/>
              <a:t>bp</a:t>
            </a:r>
            <a:r>
              <a:rPr lang="en-GB" b="1" dirty="0" smtClean="0"/>
              <a:t> sequence from non-recombinant DNA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67115" y="3276847"/>
            <a:ext cx="748217" cy="1329914"/>
            <a:chOff x="5508104" y="4869160"/>
            <a:chExt cx="985511" cy="1751690"/>
          </a:xfrm>
        </p:grpSpPr>
        <p:pic>
          <p:nvPicPr>
            <p:cNvPr id="16" name="Picture 15" descr="Mada_today_clean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37"/>
            <a:stretch/>
          </p:blipFill>
          <p:spPr>
            <a:xfrm>
              <a:off x="5508104" y="4869160"/>
              <a:ext cx="985511" cy="175169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892848" y="5288781"/>
              <a:ext cx="216024" cy="216024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" name="Straight Connector 7"/>
          <p:cNvCxnSpPr/>
          <p:nvPr/>
        </p:nvCxnSpPr>
        <p:spPr>
          <a:xfrm flipV="1">
            <a:off x="823228" y="952369"/>
            <a:ext cx="292104" cy="264306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23228" y="3060160"/>
            <a:ext cx="292104" cy="6992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38498" y="0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Fieldwork: genetic sampling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5155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6" y="1052952"/>
            <a:ext cx="8472054" cy="56480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1513" y="731380"/>
            <a:ext cx="11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msR</a:t>
            </a:r>
            <a:r>
              <a:rPr lang="en-GB" b="1" dirty="0" smtClean="0"/>
              <a:t> 0.1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81066" y="764145"/>
            <a:ext cx="11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msR</a:t>
            </a:r>
            <a:r>
              <a:rPr lang="en-GB" b="1" dirty="0" smtClean="0"/>
              <a:t> 0.5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37007" y="736857"/>
            <a:ext cx="11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msR</a:t>
            </a:r>
            <a:r>
              <a:rPr lang="en-GB" b="1" dirty="0" smtClean="0"/>
              <a:t> 0.9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" y="141849"/>
            <a:ext cx="887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 smtClean="0"/>
              <a:t>Migr</a:t>
            </a:r>
            <a:r>
              <a:rPr lang="en-GB" sz="2400" b="1" i="1" dirty="0" smtClean="0"/>
              <a:t>. Rate </a:t>
            </a:r>
            <a:r>
              <a:rPr lang="en-GB" sz="2400" b="1" i="1" dirty="0" smtClean="0">
                <a:solidFill>
                  <a:srgbClr val="FF0000"/>
                </a:solidFill>
              </a:rPr>
              <a:t>0.1</a:t>
            </a:r>
            <a:r>
              <a:rPr lang="en-GB" sz="2400" b="1" i="1" dirty="0" smtClean="0"/>
              <a:t>, Female </a:t>
            </a:r>
            <a:r>
              <a:rPr lang="en-GB" sz="2400" b="1" i="1" dirty="0" err="1" smtClean="0"/>
              <a:t>philopatry</a:t>
            </a:r>
            <a:r>
              <a:rPr lang="en-GB" sz="2400" b="1" i="1" dirty="0"/>
              <a:t> </a:t>
            </a:r>
            <a:r>
              <a:rPr lang="en-GB" sz="2400" b="1" i="1" dirty="0" smtClean="0"/>
              <a:t>&amp;</a:t>
            </a:r>
            <a:r>
              <a:rPr lang="en-GB" sz="2400" b="1" i="1" dirty="0"/>
              <a:t> </a:t>
            </a:r>
            <a:r>
              <a:rPr lang="en-GB" sz="2400" b="1" i="1" dirty="0" smtClean="0"/>
              <a:t>Male </a:t>
            </a:r>
            <a:r>
              <a:rPr lang="en-GB" sz="2400" b="1" i="1" dirty="0" err="1" smtClean="0"/>
              <a:t>Repr</a:t>
            </a:r>
            <a:r>
              <a:rPr lang="en-GB" sz="2400" b="1" i="1" dirty="0" smtClean="0"/>
              <a:t>. success </a:t>
            </a:r>
            <a:r>
              <a:rPr lang="en-GB" sz="2400" b="1" i="1" dirty="0" smtClean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75717" y="790874"/>
            <a:ext cx="2212428" cy="5897691"/>
          </a:xfrm>
          <a:prstGeom prst="rect">
            <a:avLst/>
          </a:prstGeom>
          <a:noFill/>
          <a:ln w="2222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4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5155" y="745355"/>
            <a:ext cx="8555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That pattern was obtained by simulating a population with</a:t>
            </a:r>
            <a:r>
              <a:rPr lang="en-GB" sz="2000" b="1" dirty="0" smtClean="0">
                <a:solidFill>
                  <a:srgbClr val="FF0000"/>
                </a:solidFill>
              </a:rPr>
              <a:t> </a:t>
            </a:r>
            <a:r>
              <a:rPr lang="en-GB" sz="2000" b="1" dirty="0" err="1" smtClean="0">
                <a:solidFill>
                  <a:srgbClr val="FF0000"/>
                </a:solidFill>
              </a:rPr>
              <a:t>migr</a:t>
            </a:r>
            <a:r>
              <a:rPr lang="en-GB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GB" sz="2000" b="1" dirty="0" smtClean="0">
                <a:solidFill>
                  <a:srgbClr val="FF0000"/>
                </a:solidFill>
              </a:rPr>
              <a:t>ate 0.1, female </a:t>
            </a:r>
            <a:r>
              <a:rPr lang="en-GB" sz="2000" b="1" dirty="0" err="1" smtClean="0">
                <a:solidFill>
                  <a:srgbClr val="FF0000"/>
                </a:solidFill>
              </a:rPr>
              <a:t>phylopatry</a:t>
            </a:r>
            <a:r>
              <a:rPr lang="en-GB" sz="2000" b="1" dirty="0" smtClean="0">
                <a:solidFill>
                  <a:srgbClr val="FF0000"/>
                </a:solidFill>
              </a:rPr>
              <a:t> (</a:t>
            </a:r>
            <a:r>
              <a:rPr lang="en-GB" sz="2000" b="1" dirty="0" err="1" smtClean="0">
                <a:solidFill>
                  <a:srgbClr val="FF0000"/>
                </a:solidFill>
              </a:rPr>
              <a:t>msR</a:t>
            </a:r>
            <a:r>
              <a:rPr lang="en-GB" sz="2000" b="1" dirty="0" smtClean="0">
                <a:solidFill>
                  <a:srgbClr val="FF0000"/>
                </a:solidFill>
              </a:rPr>
              <a:t> 0.1) </a:t>
            </a:r>
            <a:r>
              <a:rPr lang="en-GB" sz="2000" b="1" dirty="0" smtClean="0"/>
              <a:t>and</a:t>
            </a:r>
            <a:r>
              <a:rPr lang="en-GB" sz="2000" b="1" dirty="0" smtClean="0">
                <a:solidFill>
                  <a:srgbClr val="FF0000"/>
                </a:solidFill>
              </a:rPr>
              <a:t> male reproductive success 0.1</a:t>
            </a:r>
            <a:r>
              <a:rPr lang="en-GB" sz="2000" b="1" dirty="0" smtClean="0"/>
              <a:t>  </a:t>
            </a:r>
            <a:endParaRPr lang="en-GB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9" y="1690255"/>
            <a:ext cx="3794429" cy="2529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2" y="3131127"/>
            <a:ext cx="5113203" cy="34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6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6082" y="2046374"/>
            <a:ext cx="3971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000000"/>
                </a:solidFill>
              </a:rPr>
              <a:t>Conclusions</a:t>
            </a:r>
            <a:endParaRPr lang="en-GB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9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4052" y="2868706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solidFill>
                  <a:srgbClr val="FF0000"/>
                </a:solidFill>
              </a:rPr>
              <a:t>mtDNA</a:t>
            </a:r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98" b="83845" l="38392" r="58397"/>
                    </a14:imgEffect>
                  </a14:imgLayer>
                </a14:imgProps>
              </a:ext>
            </a:extLst>
          </a:blip>
          <a:srcRect l="35891" t="15167" r="39102" b="8524"/>
          <a:stretch/>
        </p:blipFill>
        <p:spPr>
          <a:xfrm>
            <a:off x="1285103" y="4273255"/>
            <a:ext cx="921778" cy="1582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22" b="88148" l="4900" r="83900"/>
                    </a14:imgEffect>
                  </a14:imgLayer>
                </a14:imgProps>
              </a:ext>
            </a:extLst>
          </a:blip>
          <a:srcRect l="1307" t="18652" r="17810" b="3886"/>
          <a:stretch/>
        </p:blipFill>
        <p:spPr>
          <a:xfrm>
            <a:off x="847716" y="1434354"/>
            <a:ext cx="2126316" cy="1374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1692" y="5801642"/>
            <a:ext cx="20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Y chromosome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11470" y="1957294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Maternally </a:t>
            </a:r>
          </a:p>
          <a:p>
            <a:pPr algn="ctr"/>
            <a:r>
              <a:rPr lang="en-GB" b="1" dirty="0" smtClean="0"/>
              <a:t>inherited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68302" y="5630468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</a:t>
            </a:r>
            <a:r>
              <a:rPr lang="en-GB" b="1" dirty="0" smtClean="0"/>
              <a:t>aternally </a:t>
            </a:r>
          </a:p>
          <a:p>
            <a:pPr algn="ctr"/>
            <a:r>
              <a:rPr lang="en-GB" b="1" dirty="0" smtClean="0"/>
              <a:t>inherited</a:t>
            </a:r>
            <a:endParaRPr lang="en-GB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76659" y="2267837"/>
            <a:ext cx="835494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42791" y="6065885"/>
            <a:ext cx="835494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67932" y="1944671"/>
            <a:ext cx="207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Proxy of female demography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520332" y="5616976"/>
            <a:ext cx="207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Proxy of male demography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2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1256" y="856968"/>
            <a:ext cx="392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Isolation by distance (IBD)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0820" y="1456123"/>
            <a:ext cx="86069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Dispersal is localized in space, which means that individuals geographically close to each other are more likely to mate.</a:t>
            </a:r>
            <a:endParaRPr lang="en-US" sz="17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79712" y="2204864"/>
            <a:ext cx="5302448" cy="2559586"/>
            <a:chOff x="999868" y="2669569"/>
            <a:chExt cx="5302448" cy="2559586"/>
          </a:xfrm>
        </p:grpSpPr>
        <p:pic>
          <p:nvPicPr>
            <p:cNvPr id="12" name="Picture 11" descr="Seven_pops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4DB13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68" y="3007976"/>
              <a:ext cx="1977440" cy="2006449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3795112" y="2669569"/>
              <a:ext cx="2507204" cy="2559586"/>
              <a:chOff x="3404037" y="2268153"/>
              <a:chExt cx="2283754" cy="233146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541323" y="2268153"/>
                <a:ext cx="1146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Tanabe et al. 2010</a:t>
                </a:r>
                <a:endParaRPr lang="en-US" sz="1000" dirty="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721573" y="2556306"/>
                <a:ext cx="1912473" cy="1726356"/>
                <a:chOff x="3609172" y="1410991"/>
                <a:chExt cx="4013767" cy="3623158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939" b="6463"/>
                <a:stretch/>
              </p:blipFill>
              <p:spPr>
                <a:xfrm>
                  <a:off x="3609172" y="1410991"/>
                  <a:ext cx="4013767" cy="3623158"/>
                </a:xfrm>
                <a:prstGeom prst="rect">
                  <a:avLst/>
                </a:prstGeom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4445230" y="1668002"/>
                  <a:ext cx="1213198" cy="6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4179281" y="4322622"/>
                <a:ext cx="1037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</a:t>
                </a:r>
                <a:r>
                  <a:rPr lang="en-US" sz="1200" dirty="0" smtClean="0"/>
                  <a:t>og(geo. dist.)</a:t>
                </a:r>
                <a:endParaRPr lang="en-US" sz="12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>
                <a:off x="2789767" y="3236131"/>
                <a:ext cx="1505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Pairwise genetic dist.</a:t>
                </a:r>
                <a:endParaRPr lang="en-US" sz="1200" dirty="0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280820" y="4844382"/>
            <a:ext cx="40468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Main assumptions on the landscape:</a:t>
            </a:r>
          </a:p>
          <a:p>
            <a:endParaRPr lang="en-US" sz="1700" dirty="0" smtClean="0"/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Continuous </a:t>
            </a:r>
          </a:p>
          <a:p>
            <a:pPr marL="285750" indent="-285750">
              <a:buFont typeface="Arial"/>
              <a:buChar char="•"/>
            </a:pPr>
            <a:endParaRPr lang="en-US" sz="1700" dirty="0" smtClean="0"/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Homogenous (e.g. all sub-populations have same size)</a:t>
            </a: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079059" y="5352213"/>
            <a:ext cx="340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slope of the regression may be used to estimate </a:t>
            </a:r>
            <a:r>
              <a:rPr lang="en-GB" b="1" dirty="0" smtClean="0"/>
              <a:t>1/(4*N*π*m)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40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3765" y="1030941"/>
            <a:ext cx="609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How would you explain the observed pattern?</a:t>
            </a:r>
            <a:endParaRPr lang="en-GB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0" y="1706434"/>
            <a:ext cx="7419085" cy="49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18961" y="1332220"/>
            <a:ext cx="428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Behavioural ecologist</a:t>
            </a:r>
            <a:endParaRPr lang="en-GB" sz="360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1281" y="4261442"/>
            <a:ext cx="0" cy="10361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3084" y="5498098"/>
            <a:ext cx="425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Male reproductive success: 10% </a:t>
            </a:r>
            <a:endParaRPr lang="en-GB" sz="2400" b="1" dirty="0">
              <a:solidFill>
                <a:srgbClr val="008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664864" y="2210855"/>
            <a:ext cx="1793240" cy="2236653"/>
            <a:chOff x="3696852" y="2188461"/>
            <a:chExt cx="1457085" cy="181737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52" b="89815" l="9917" r="89669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5946" y="2412710"/>
              <a:ext cx="1189929" cy="15931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1136" l="0" r="99727"/>
                      </a14:imgEffect>
                    </a14:imgLayer>
                  </a14:imgProps>
                </a:ext>
              </a:extLst>
            </a:blip>
            <a:srcRect b="58387"/>
            <a:stretch/>
          </p:blipFill>
          <p:spPr>
            <a:xfrm>
              <a:off x="3696852" y="2188461"/>
              <a:ext cx="1457085" cy="728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11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3765" y="1030941"/>
            <a:ext cx="609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How would you explain the observed pattern?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62938" y="2456003"/>
            <a:ext cx="21997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Male reproductive success: 10% </a:t>
            </a:r>
            <a:endParaRPr lang="en-GB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194" y="1492606"/>
            <a:ext cx="703395" cy="703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7" y="2087417"/>
            <a:ext cx="5988629" cy="39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2235"/>
          </a:xfrm>
          <a:prstGeom prst="rect">
            <a:avLst/>
          </a:prstGeom>
          <a:solidFill>
            <a:srgbClr val="87D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00982" y="2610768"/>
            <a:ext cx="5968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/>
              <a:t>Starting simulations of populations in space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4664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1371</Words>
  <Application>Microsoft Office PowerPoint</Application>
  <PresentationFormat>On-screen Show (4:3)</PresentationFormat>
  <Paragraphs>178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Sgarlata</dc:creator>
  <cp:lastModifiedBy>gsgarlata</cp:lastModifiedBy>
  <cp:revision>95</cp:revision>
  <dcterms:created xsi:type="dcterms:W3CDTF">2017-03-10T11:11:22Z</dcterms:created>
  <dcterms:modified xsi:type="dcterms:W3CDTF">2018-05-15T15:33:04Z</dcterms:modified>
</cp:coreProperties>
</file>